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282" r:id="rId25"/>
    <p:sldId id="283" r:id="rId26"/>
    <p:sldId id="281" r:id="rId27"/>
    <p:sldId id="276" r:id="rId28"/>
    <p:sldId id="284" r:id="rId29"/>
    <p:sldId id="277" r:id="rId3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1013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0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2913" y="1463159"/>
            <a:ext cx="11306175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89"/>
              </a:lnSpc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DECLARAÇÃO DE SEGURANÇA JURÍDICA SOBRE OS DADOS APRESENTADOS 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252413" y="1901785"/>
            <a:ext cx="11687175" cy="348757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89"/>
              </a:lnSpc>
              <a:spcBef>
                <a:spcPts val="1143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 Antes do início desta audiência pública, cumpre registrar, para fins de segurança jurídica e transparência institucional, que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as informações que serão apresentadas decorrem de dados estatísticos consolidados provenientes da escuta especializada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realizada pela rede de proteção, nos termos da Lei Federal nº 13.431/2017. Os dados foram compartilhados com o Conselho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Municipal dos Direitos da Criança e do Adolescente exclusivamente para subsidiar planejamento, monitoramento e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formulação de políticas públicas, em estrita observância ao princípio da proteção integral e da prioridade absoluta previstos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no Estatuto da Criança e do Adolescente. Ressalta-se que todo o conteúdo foi previamente tratado por técnica de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anonimização, não contendo nomes, iniciais, vínculos familiares, endereços, datas específicas, imagens ou qualquer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elemento que permita, direta ou indiretamente, a identificação das vítimas ou de seus familiares, em conformidade com a Lei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Geral de Proteção de Dados Pessoais – Lei nº 13.709/2018. Portanto, as informações aqui apresentadas possuem natureza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exclusivamente coletiva e estatística, destinando-se unicamente à compreensão do fenômeno social e ao aperfeiçoamento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das ações preventivas e protetivas do Poder Público, sendo vedada qualquer tentativa de individualização dos casos. Esta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audiência não expõe pessoas ,ela protege direitos.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Casos Envolvendo Múltiplos Agressores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Impacto em contextos de vulnerabilidade ampliada.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3162300"/>
            <a:ext cx="2667000" cy="2166938"/>
          </a:xfrm>
          <a:prstGeom prst="rect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62000" y="3659505"/>
            <a:ext cx="2286000" cy="57840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Violência por</a:t>
            </a:r>
            <a:b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Múltiplos Agentes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62000" y="4310658"/>
            <a:ext cx="2286000" cy="7925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Registrados 27 casos de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violência praticados por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múltiplos agentes.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1500188" y="28051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C17A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01" y="3003242"/>
            <a:ext cx="257175" cy="3238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3333750" y="3162300"/>
            <a:ext cx="2667000" cy="2166938"/>
          </a:xfrm>
          <a:prstGeom prst="rect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3619500" y="3659505"/>
            <a:ext cx="2286000" cy="57840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Vulnerabilidade</a:t>
            </a:r>
            <a:b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Ampliada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3619500" y="4310658"/>
            <a:ext cx="2304808" cy="5283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Sinaliza contextos de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vulnerabilidade ampliada.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4357688" y="28051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EA555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30" y="3003243"/>
            <a:ext cx="266700" cy="323850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6191250" y="3162300"/>
            <a:ext cx="2667000" cy="2166938"/>
          </a:xfrm>
          <a:prstGeom prst="rect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1"/>
          <p:cNvSpPr/>
          <p:nvPr/>
        </p:nvSpPr>
        <p:spPr>
          <a:xfrm>
            <a:off x="6477000" y="3659505"/>
            <a:ext cx="2286000" cy="28920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Falhas Estruturais</a:t>
            </a:r>
            <a:endParaRPr lang="en-US" dirty="0"/>
          </a:p>
        </p:txBody>
      </p:sp>
      <p:sp>
        <p:nvSpPr>
          <p:cNvPr id="16" name="Text 12"/>
          <p:cNvSpPr/>
          <p:nvPr/>
        </p:nvSpPr>
        <p:spPr>
          <a:xfrm>
            <a:off x="6477000" y="4021455"/>
            <a:ext cx="2286000" cy="7925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Indica falhas estruturais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nos mecanismos de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proteção.</a:t>
            </a: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7215188" y="28051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641B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200" y="2994869"/>
            <a:ext cx="361950" cy="361950"/>
          </a:xfrm>
          <a:prstGeom prst="rect">
            <a:avLst/>
          </a:prstGeom>
        </p:spPr>
      </p:pic>
      <p:sp>
        <p:nvSpPr>
          <p:cNvPr id="19" name="Shape 14"/>
          <p:cNvSpPr/>
          <p:nvPr/>
        </p:nvSpPr>
        <p:spPr>
          <a:xfrm>
            <a:off x="9048750" y="3162300"/>
            <a:ext cx="2667000" cy="2166938"/>
          </a:xfrm>
          <a:prstGeom prst="rect">
            <a:avLst/>
          </a:prstGeom>
          <a:solidFill>
            <a:srgbClr val="FF8000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 15"/>
          <p:cNvSpPr/>
          <p:nvPr/>
        </p:nvSpPr>
        <p:spPr>
          <a:xfrm>
            <a:off x="9334500" y="3659505"/>
            <a:ext cx="2286000" cy="57840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Cultura de</a:t>
            </a:r>
            <a:b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Silenciamento</a:t>
            </a:r>
            <a:endParaRPr lang="en-US" dirty="0"/>
          </a:p>
        </p:txBody>
      </p:sp>
      <p:sp>
        <p:nvSpPr>
          <p:cNvPr id="21" name="Text 16"/>
          <p:cNvSpPr/>
          <p:nvPr/>
        </p:nvSpPr>
        <p:spPr>
          <a:xfrm>
            <a:off x="9334500" y="4310658"/>
            <a:ext cx="2314808" cy="7925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Evidencia uma cultura de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silenciamento em relação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esses casos.</a:t>
            </a:r>
            <a:endParaRPr lang="en-US" dirty="0"/>
          </a:p>
        </p:txBody>
      </p:sp>
      <p:sp>
        <p:nvSpPr>
          <p:cNvPr id="22" name="Shape 17"/>
          <p:cNvSpPr/>
          <p:nvPr/>
        </p:nvSpPr>
        <p:spPr>
          <a:xfrm>
            <a:off x="10072688" y="28051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CC6600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0815" y="3003240"/>
            <a:ext cx="323850" cy="3238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4128249" cy="59340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 0" descr="A single, abstract representation of a protective shield encompassing a silhouette of a small child."/>
          <p:cNvPicPr>
            <a:picLocks noChangeAspect="1"/>
          </p:cNvPicPr>
          <p:nvPr/>
        </p:nvPicPr>
        <p:blipFill>
          <a:blip r:embed="rId3"/>
          <a:srcRect l="292" r="292"/>
          <a:stretch/>
        </p:blipFill>
        <p:spPr>
          <a:xfrm>
            <a:off x="95250" y="95250"/>
            <a:ext cx="4128249" cy="59340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99749" y="1709023"/>
            <a:ext cx="6858000" cy="222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752"/>
              </a:lnSpc>
            </a:pPr>
            <a:r>
              <a:rPr lang="en-US" sz="1500" kern="0" spc="-90" dirty="0">
                <a:solidFill>
                  <a:srgbClr val="22AAEE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Análise e Conclusões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699749" y="2170628"/>
            <a:ext cx="685800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380"/>
              </a:lnSpc>
              <a:spcBef>
                <a:spcPts val="1846"/>
              </a:spcBef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Síntese da Leitura dos Dados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699749" y="2835473"/>
            <a:ext cx="685800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Maioria das violências ocorre no círculo de convivência.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4699749" y="3274100"/>
            <a:ext cx="685800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289"/>
              </a:lnSpc>
              <a:spcBef>
                <a:spcPts val="1143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Figuras masculinas próximas são os agressores mais frequentes.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4699749" y="3712726"/>
            <a:ext cx="723900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289"/>
              </a:lnSpc>
              <a:spcBef>
                <a:spcPts val="1143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 ambiente doméstico e comunitário próximo concentra os maiores riscos.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4699749" y="4151352"/>
            <a:ext cx="685800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289"/>
              </a:lnSpc>
              <a:spcBef>
                <a:spcPts val="1143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Indícios de recorrência e vulnerabilidade contínua.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2490788" y="6367582"/>
            <a:ext cx="7210425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O agressor é, predominantemente, alguém de confiança, não um desconhecido.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Considerações Finais: Um Cenário Alarmante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476250" y="1590675"/>
            <a:ext cx="4476750" cy="40576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A single young child looking sadly out a window."/>
          <p:cNvPicPr>
            <a:picLocks noChangeAspect="1"/>
          </p:cNvPicPr>
          <p:nvPr/>
        </p:nvPicPr>
        <p:blipFill>
          <a:blip r:embed="rId3"/>
          <a:srcRect t="18287" b="18287"/>
          <a:stretch/>
        </p:blipFill>
        <p:spPr>
          <a:xfrm>
            <a:off x="476250" y="1590675"/>
            <a:ext cx="4476750" cy="40576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29250" y="2621280"/>
            <a:ext cx="6488798" cy="2007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278"/>
              </a:lnSpc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Violência Doméstica Prevalente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Mais da metade das violências registradas ocorrem dentro do ambiente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familiar.</a:t>
            </a:r>
            <a:endParaRPr lang="en-US" dirty="0"/>
          </a:p>
          <a:p>
            <a:pPr marL="241300" indent="-241300" algn="l">
              <a:lnSpc>
                <a:spcPts val="2278"/>
              </a:lnSpc>
              <a:spcBef>
                <a:spcPts val="2045"/>
              </a:spcBef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Violência Sexual Significativa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Quase um quarto dos casos de violência envolvem agressões de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natureza sexual.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561975" y="6367582"/>
            <a:ext cx="11068050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Esses números alarmantes exigem um olhar atento e a implementação urgente de ações concretas para combater a violência.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O Que Acontece Após a Escuta?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Questionamentos sobre o desfecho dos casos e a efetividade da proteção.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1752600"/>
            <a:ext cx="4476750" cy="38957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Um ponto de interrogação pairando sobre um caminho que se bifurca em vários direções, simbolizando incerteza."/>
          <p:cNvPicPr>
            <a:picLocks noChangeAspect="1"/>
          </p:cNvPicPr>
          <p:nvPr/>
        </p:nvPicPr>
        <p:blipFill>
          <a:blip r:embed="rId3"/>
          <a:srcRect t="19553" b="19553"/>
          <a:stretch/>
        </p:blipFill>
        <p:spPr>
          <a:xfrm>
            <a:off x="476250" y="1752600"/>
            <a:ext cx="4476750" cy="389572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429250" y="1702117"/>
            <a:ext cx="6286500" cy="40160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278"/>
              </a:lnSpc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Medidas protetivas efetivas?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Avaliar se as medidas de proteção implementadas são realmente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eficazes.</a:t>
            </a:r>
            <a:endParaRPr lang="en-US" dirty="0"/>
          </a:p>
          <a:p>
            <a:pPr marL="241300" indent="-241300" algn="l">
              <a:lnSpc>
                <a:spcPts val="2278"/>
              </a:lnSpc>
              <a:spcBef>
                <a:spcPts val="2045"/>
              </a:spcBef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Denúncias formalizadas?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Verificar se as denúncias apresentadas foram devidamente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registradas e processadas.</a:t>
            </a:r>
            <a:endParaRPr lang="en-US" dirty="0"/>
          </a:p>
          <a:p>
            <a:pPr marL="241300" indent="-241300" algn="l">
              <a:lnSpc>
                <a:spcPts val="2278"/>
              </a:lnSpc>
              <a:spcBef>
                <a:spcPts val="2045"/>
              </a:spcBef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Acompanhamento psicossocial contínuo?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Garantir que o suporte psicossocial seja oferecido de forma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ininterrupta.</a:t>
            </a:r>
            <a:endParaRPr lang="en-US" dirty="0"/>
          </a:p>
          <a:p>
            <a:pPr marL="241300" indent="-241300" algn="l">
              <a:lnSpc>
                <a:spcPts val="2278"/>
              </a:lnSpc>
              <a:spcBef>
                <a:spcPts val="2045"/>
              </a:spcBef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Retorno à situação de violência?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Monitorar se há reincidência de violência após as intervenções.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2652713" y="6367582"/>
            <a:ext cx="6886575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 falta de clareza sobre o desfecho impede a afirmação de proteção integral.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 Responsabilidade Pela Proteção Integral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escuta como porta de entrada, não como ponto final.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2909888"/>
            <a:ext cx="3619500" cy="2671763"/>
          </a:xfrm>
          <a:prstGeom prst="rect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62000" y="3407092"/>
            <a:ext cx="3238500" cy="28920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Marco Legal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62000" y="3769043"/>
            <a:ext cx="3454598" cy="132099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Constituição Federal e o Estatuto da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Criança e do Adolescente (ECA)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estabelecem a prioridade absoluta e a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proteção integral para crianças 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adolescentes.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1976438" y="255270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C17A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308" y="2742456"/>
            <a:ext cx="295275" cy="34290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4286250" y="2909888"/>
            <a:ext cx="3619500" cy="2671763"/>
          </a:xfrm>
          <a:prstGeom prst="rect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572000" y="3407092"/>
            <a:ext cx="3238500" cy="57840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Significado da Proteção</a:t>
            </a:r>
            <a:b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Integral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4572000" y="4058245"/>
            <a:ext cx="3316250" cy="10567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Vai além da escuta; significa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interromper a violência e garantir um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ambiente seguro e propício ao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desenvolvimento.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5786438" y="255270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EA555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308" y="2742456"/>
            <a:ext cx="285750" cy="342900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8096250" y="2909888"/>
            <a:ext cx="3619500" cy="2671763"/>
          </a:xfrm>
          <a:prstGeom prst="rect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1"/>
          <p:cNvSpPr/>
          <p:nvPr/>
        </p:nvSpPr>
        <p:spPr>
          <a:xfrm>
            <a:off x="8382000" y="3407092"/>
            <a:ext cx="3238500" cy="28920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Ação Necessária</a:t>
            </a:r>
            <a:endParaRPr lang="en-US" dirty="0"/>
          </a:p>
        </p:txBody>
      </p:sp>
      <p:sp>
        <p:nvSpPr>
          <p:cNvPr id="16" name="Text 12"/>
          <p:cNvSpPr/>
          <p:nvPr/>
        </p:nvSpPr>
        <p:spPr>
          <a:xfrm>
            <a:off x="8382000" y="3769043"/>
            <a:ext cx="3455552" cy="158519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Requer ação coordenada entre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diferentes órgãos e setores,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acompanhamento sistemático dos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casos e responsabilização efetiva de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todos os envolvidos para assegurar os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direitos.</a:t>
            </a: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9596438" y="255270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641B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8051" y="2738270"/>
            <a:ext cx="247650" cy="342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26425" y="379095"/>
            <a:ext cx="6539151" cy="111252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 Necessidade de Fortalecer o</a:t>
            </a:r>
            <a:b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Sistema de Garantia de Direitos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60020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Identificação de fragilidades e a importância da parceria com o Ministério Público.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1476375" y="2890838"/>
            <a:ext cx="1428750" cy="1428750"/>
          </a:xfrm>
          <a:prstGeom prst="ellipse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737" y="3261979"/>
            <a:ext cx="581025" cy="69532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00063" y="4415909"/>
            <a:ext cx="3381375" cy="2669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Dificuldades Probatórias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389931" y="4760119"/>
            <a:ext cx="3601638" cy="7925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Fragilidade na produção e coleta de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provas que comprometem a efetividade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das ações.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5381625" y="2890838"/>
            <a:ext cx="1428750" cy="1428750"/>
          </a:xfrm>
          <a:prstGeom prst="ellipse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144" y="3320578"/>
            <a:ext cx="676275" cy="561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391025" y="4415909"/>
            <a:ext cx="3409950" cy="2669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Qualificação de Fluxos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4279102" y="4760119"/>
            <a:ext cx="3633796" cy="10567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Necessidade de aprimorar os processos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 trabalho e a análise dos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arquivamentos para garantir a devida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apuração.</a:t>
            </a:r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9286875" y="2890838"/>
            <a:ext cx="1428750" cy="1428750"/>
          </a:xfrm>
          <a:prstGeom prst="ellipse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536" y="3270348"/>
            <a:ext cx="723900" cy="6858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34363" y="4415909"/>
            <a:ext cx="3533775" cy="2669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Parceria Estratégica</a:t>
            </a: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8116432" y="4760119"/>
            <a:ext cx="3769636" cy="7925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 Ministério Público como um aliado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fundamental para fortalecer a atuação e 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garantia dos direitos.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67903" y="379095"/>
            <a:ext cx="7656195" cy="111252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Sistema Municipal de Monitoramento</a:t>
            </a:r>
            <a:b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dos Casos de Violência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60020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Proposta para um sistema de monitoramento eficaz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2662238"/>
            <a:ext cx="2667000" cy="1266825"/>
          </a:xfrm>
          <a:prstGeom prst="rect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62000" y="3177183"/>
            <a:ext cx="2286000" cy="43576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44"/>
              </a:lnSpc>
            </a:pP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Registrar e acompanhar o ciclo completo dos</a:t>
            </a:r>
            <a:b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casos de violência, garantindo que todas as</a:t>
            </a:r>
            <a:b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etapas sejam documentadas.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1500188" y="230505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C17A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687" y="2511547"/>
            <a:ext cx="304800" cy="3048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3333750" y="2662238"/>
            <a:ext cx="2667000" cy="1266825"/>
          </a:xfrm>
          <a:prstGeom prst="rect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3619500" y="3182183"/>
            <a:ext cx="2286000" cy="1590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253"/>
              </a:lnSpc>
            </a:pPr>
            <a:r>
              <a:rPr lang="en-US" sz="1073" kern="0" spc="-6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Encaminhamento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3619500" y="3381256"/>
            <a:ext cx="2286000" cy="290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44"/>
              </a:lnSpc>
              <a:spcBef>
                <a:spcPts val="309"/>
              </a:spcBef>
            </a:pP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Detalhar para onde e como os casos foram</a:t>
            </a:r>
            <a:b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direcionados.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4357688" y="230505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EA555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815" y="2511547"/>
            <a:ext cx="323850" cy="30480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6191250" y="2662238"/>
            <a:ext cx="2667000" cy="1266825"/>
          </a:xfrm>
          <a:prstGeom prst="rect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0"/>
          <p:cNvSpPr/>
          <p:nvPr/>
        </p:nvSpPr>
        <p:spPr>
          <a:xfrm>
            <a:off x="6477000" y="3182183"/>
            <a:ext cx="2286000" cy="1590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253"/>
              </a:lnSpc>
            </a:pPr>
            <a:r>
              <a:rPr lang="en-US" sz="1073" kern="0" spc="-6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Medidas Protetivas</a:t>
            </a:r>
            <a:endParaRPr lang="en-US" dirty="0"/>
          </a:p>
        </p:txBody>
      </p:sp>
      <p:sp>
        <p:nvSpPr>
          <p:cNvPr id="15" name="Text 11"/>
          <p:cNvSpPr/>
          <p:nvPr/>
        </p:nvSpPr>
        <p:spPr>
          <a:xfrm>
            <a:off x="6477000" y="3381256"/>
            <a:ext cx="2286000" cy="290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44"/>
              </a:lnSpc>
              <a:spcBef>
                <a:spcPts val="309"/>
              </a:spcBef>
            </a:pP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Registrar a aplicação e o tipo de medidas de</a:t>
            </a:r>
            <a:b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proteção.</a:t>
            </a:r>
            <a:endParaRPr lang="en-US" dirty="0"/>
          </a:p>
        </p:txBody>
      </p:sp>
      <p:sp>
        <p:nvSpPr>
          <p:cNvPr id="16" name="Shape 12"/>
          <p:cNvSpPr/>
          <p:nvPr/>
        </p:nvSpPr>
        <p:spPr>
          <a:xfrm>
            <a:off x="7215188" y="230505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641B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058" y="2494805"/>
            <a:ext cx="285750" cy="342900"/>
          </a:xfrm>
          <a:prstGeom prst="rect">
            <a:avLst/>
          </a:prstGeom>
        </p:spPr>
      </p:pic>
      <p:sp>
        <p:nvSpPr>
          <p:cNvPr id="18" name="Shape 13"/>
          <p:cNvSpPr/>
          <p:nvPr/>
        </p:nvSpPr>
        <p:spPr>
          <a:xfrm>
            <a:off x="9048750" y="2662238"/>
            <a:ext cx="2667000" cy="1266825"/>
          </a:xfrm>
          <a:prstGeom prst="rect">
            <a:avLst/>
          </a:prstGeom>
          <a:solidFill>
            <a:srgbClr val="FF8000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9" name="Text 14"/>
          <p:cNvSpPr/>
          <p:nvPr/>
        </p:nvSpPr>
        <p:spPr>
          <a:xfrm>
            <a:off x="9334500" y="3182183"/>
            <a:ext cx="2286000" cy="1590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253"/>
              </a:lnSpc>
            </a:pPr>
            <a:r>
              <a:rPr lang="en-US" sz="1073" kern="0" spc="-6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Estágio do Procedimento</a:t>
            </a:r>
            <a:endParaRPr lang="en-US" dirty="0"/>
          </a:p>
        </p:txBody>
      </p:sp>
      <p:sp>
        <p:nvSpPr>
          <p:cNvPr id="20" name="Text 15"/>
          <p:cNvSpPr/>
          <p:nvPr/>
        </p:nvSpPr>
        <p:spPr>
          <a:xfrm>
            <a:off x="9334500" y="3381256"/>
            <a:ext cx="2286000" cy="145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44"/>
              </a:lnSpc>
              <a:spcBef>
                <a:spcPts val="309"/>
              </a:spcBef>
            </a:pP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Indicar a fase atual de cada processo.</a:t>
            </a:r>
            <a:endParaRPr lang="en-US" dirty="0"/>
          </a:p>
        </p:txBody>
      </p:sp>
      <p:sp>
        <p:nvSpPr>
          <p:cNvPr id="21" name="Shape 16"/>
          <p:cNvSpPr/>
          <p:nvPr/>
        </p:nvSpPr>
        <p:spPr>
          <a:xfrm>
            <a:off x="10072688" y="230505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CC6600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0022" y="2473877"/>
            <a:ext cx="361950" cy="352425"/>
          </a:xfrm>
          <a:prstGeom prst="rect">
            <a:avLst/>
          </a:prstGeom>
        </p:spPr>
      </p:pic>
      <p:sp>
        <p:nvSpPr>
          <p:cNvPr id="23" name="Shape 17"/>
          <p:cNvSpPr/>
          <p:nvPr/>
        </p:nvSpPr>
        <p:spPr>
          <a:xfrm>
            <a:off x="476250" y="4381500"/>
            <a:ext cx="2667000" cy="1266825"/>
          </a:xfrm>
          <a:prstGeom prst="rect">
            <a:avLst/>
          </a:prstGeom>
          <a:solidFill>
            <a:srgbClr val="FF797A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24" name="Text 18"/>
          <p:cNvSpPr/>
          <p:nvPr/>
        </p:nvSpPr>
        <p:spPr>
          <a:xfrm>
            <a:off x="762000" y="4901446"/>
            <a:ext cx="2286000" cy="1590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253"/>
              </a:lnSpc>
            </a:pPr>
            <a:r>
              <a:rPr lang="en-US" sz="1073" kern="0" spc="-6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Denúncias</a:t>
            </a:r>
            <a:endParaRPr lang="en-US" dirty="0"/>
          </a:p>
        </p:txBody>
      </p:sp>
      <p:sp>
        <p:nvSpPr>
          <p:cNvPr id="25" name="Text 19"/>
          <p:cNvSpPr/>
          <p:nvPr/>
        </p:nvSpPr>
        <p:spPr>
          <a:xfrm>
            <a:off x="762000" y="5100518"/>
            <a:ext cx="2286000" cy="290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44"/>
              </a:lnSpc>
              <a:spcBef>
                <a:spcPts val="309"/>
              </a:spcBef>
            </a:pP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Manter um registro de todas as ocorrências</a:t>
            </a:r>
            <a:b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denunciadas.</a:t>
            </a:r>
            <a:endParaRPr lang="en-US" dirty="0"/>
          </a:p>
        </p:txBody>
      </p:sp>
      <p:sp>
        <p:nvSpPr>
          <p:cNvPr id="26" name="Shape 20"/>
          <p:cNvSpPr/>
          <p:nvPr/>
        </p:nvSpPr>
        <p:spPr>
          <a:xfrm>
            <a:off x="1500188" y="40243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4647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173" y="4226628"/>
            <a:ext cx="247650" cy="314325"/>
          </a:xfrm>
          <a:prstGeom prst="rect">
            <a:avLst/>
          </a:prstGeom>
        </p:spPr>
      </p:pic>
      <p:sp>
        <p:nvSpPr>
          <p:cNvPr id="28" name="Shape 21"/>
          <p:cNvSpPr/>
          <p:nvPr/>
        </p:nvSpPr>
        <p:spPr>
          <a:xfrm>
            <a:off x="3333750" y="4381500"/>
            <a:ext cx="2667000" cy="1266825"/>
          </a:xfrm>
          <a:prstGeom prst="rect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29" name="Text 22"/>
          <p:cNvSpPr/>
          <p:nvPr/>
        </p:nvSpPr>
        <p:spPr>
          <a:xfrm>
            <a:off x="3619500" y="4901446"/>
            <a:ext cx="2286000" cy="1590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253"/>
              </a:lnSpc>
            </a:pPr>
            <a:r>
              <a:rPr lang="en-US" sz="1073" kern="0" spc="-6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Condenações</a:t>
            </a:r>
            <a:endParaRPr lang="en-US" dirty="0"/>
          </a:p>
        </p:txBody>
      </p:sp>
      <p:sp>
        <p:nvSpPr>
          <p:cNvPr id="30" name="Text 23"/>
          <p:cNvSpPr/>
          <p:nvPr/>
        </p:nvSpPr>
        <p:spPr>
          <a:xfrm>
            <a:off x="3619500" y="5100518"/>
            <a:ext cx="2286000" cy="290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44"/>
              </a:lnSpc>
              <a:spcBef>
                <a:spcPts val="309"/>
              </a:spcBef>
            </a:pP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Acompanhar os desfechos judiciais, incluindo</a:t>
            </a:r>
            <a:b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condenações.</a:t>
            </a:r>
            <a:endParaRPr lang="en-US" dirty="0"/>
          </a:p>
        </p:txBody>
      </p:sp>
      <p:sp>
        <p:nvSpPr>
          <p:cNvPr id="31" name="Shape 24"/>
          <p:cNvSpPr/>
          <p:nvPr/>
        </p:nvSpPr>
        <p:spPr>
          <a:xfrm>
            <a:off x="4357688" y="40243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C17A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3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1629" y="4218254"/>
            <a:ext cx="333375" cy="333375"/>
          </a:xfrm>
          <a:prstGeom prst="rect">
            <a:avLst/>
          </a:prstGeom>
        </p:spPr>
      </p:pic>
      <p:sp>
        <p:nvSpPr>
          <p:cNvPr id="33" name="Shape 25"/>
          <p:cNvSpPr/>
          <p:nvPr/>
        </p:nvSpPr>
        <p:spPr>
          <a:xfrm>
            <a:off x="6191250" y="4381500"/>
            <a:ext cx="2667000" cy="1266825"/>
          </a:xfrm>
          <a:prstGeom prst="rect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4" name="Text 26"/>
          <p:cNvSpPr/>
          <p:nvPr/>
        </p:nvSpPr>
        <p:spPr>
          <a:xfrm>
            <a:off x="6477000" y="4901446"/>
            <a:ext cx="2286000" cy="1590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253"/>
              </a:lnSpc>
            </a:pPr>
            <a:r>
              <a:rPr lang="en-US" sz="1073" kern="0" spc="-6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Acompanhamento Familiar</a:t>
            </a:r>
            <a:endParaRPr lang="en-US" dirty="0"/>
          </a:p>
        </p:txBody>
      </p:sp>
      <p:sp>
        <p:nvSpPr>
          <p:cNvPr id="35" name="Text 27"/>
          <p:cNvSpPr/>
          <p:nvPr/>
        </p:nvSpPr>
        <p:spPr>
          <a:xfrm>
            <a:off x="6477000" y="5100518"/>
            <a:ext cx="2286000" cy="290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44"/>
              </a:lnSpc>
              <a:spcBef>
                <a:spcPts val="309"/>
              </a:spcBef>
            </a:pP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Monitorar o suporte e intervenções com a</a:t>
            </a:r>
            <a:b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família.</a:t>
            </a:r>
            <a:endParaRPr lang="en-US" dirty="0"/>
          </a:p>
        </p:txBody>
      </p:sp>
      <p:sp>
        <p:nvSpPr>
          <p:cNvPr id="36" name="Shape 28"/>
          <p:cNvSpPr/>
          <p:nvPr/>
        </p:nvSpPr>
        <p:spPr>
          <a:xfrm>
            <a:off x="7215188" y="40243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EA555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3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4943" y="4201513"/>
            <a:ext cx="333375" cy="361950"/>
          </a:xfrm>
          <a:prstGeom prst="rect">
            <a:avLst/>
          </a:prstGeom>
        </p:spPr>
      </p:pic>
      <p:sp>
        <p:nvSpPr>
          <p:cNvPr id="38" name="Shape 29"/>
          <p:cNvSpPr/>
          <p:nvPr/>
        </p:nvSpPr>
        <p:spPr>
          <a:xfrm>
            <a:off x="9048750" y="4381500"/>
            <a:ext cx="2667000" cy="1266825"/>
          </a:xfrm>
          <a:prstGeom prst="rect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9" name="Text 30"/>
          <p:cNvSpPr/>
          <p:nvPr/>
        </p:nvSpPr>
        <p:spPr>
          <a:xfrm>
            <a:off x="9334500" y="4901446"/>
            <a:ext cx="2286000" cy="1590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253"/>
              </a:lnSpc>
            </a:pPr>
            <a:r>
              <a:rPr lang="en-US" sz="1073" kern="0" spc="-6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Reincidência</a:t>
            </a:r>
            <a:endParaRPr lang="en-US" dirty="0"/>
          </a:p>
        </p:txBody>
      </p:sp>
      <p:sp>
        <p:nvSpPr>
          <p:cNvPr id="40" name="Text 31"/>
          <p:cNvSpPr/>
          <p:nvPr/>
        </p:nvSpPr>
        <p:spPr>
          <a:xfrm>
            <a:off x="9334500" y="5100518"/>
            <a:ext cx="2286000" cy="290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44"/>
              </a:lnSpc>
              <a:spcBef>
                <a:spcPts val="309"/>
              </a:spcBef>
            </a:pP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Analisar a ocorrência de novos casos pelos</a:t>
            </a:r>
            <a:b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825" kern="0" spc="-1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mesmos indivíduos.</a:t>
            </a:r>
            <a:endParaRPr lang="en-US" dirty="0"/>
          </a:p>
        </p:txBody>
      </p:sp>
      <p:sp>
        <p:nvSpPr>
          <p:cNvPr id="41" name="Shape 32"/>
          <p:cNvSpPr/>
          <p:nvPr/>
        </p:nvSpPr>
        <p:spPr>
          <a:xfrm>
            <a:off x="10072688" y="40243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641B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4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930" y="4209882"/>
            <a:ext cx="276225" cy="342900"/>
          </a:xfrm>
          <a:prstGeom prst="rect">
            <a:avLst/>
          </a:prstGeom>
        </p:spPr>
      </p:pic>
      <p:sp>
        <p:nvSpPr>
          <p:cNvPr id="43" name="Shape 33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44" name="Text 34"/>
          <p:cNvSpPr/>
          <p:nvPr/>
        </p:nvSpPr>
        <p:spPr>
          <a:xfrm>
            <a:off x="509588" y="6367582"/>
            <a:ext cx="11172825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Fundamental para a avaliação de políticas públicas e permite o aprimoramento contínuo das estratégias de combate à violência.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O Ciclo da Violência e a Impunidade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Consequências da falta de responsabilização efetiva.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2762250" y="2474833"/>
            <a:ext cx="1428750" cy="1428750"/>
          </a:xfrm>
          <a:prstGeom prst="ellipse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04" y="2896198"/>
            <a:ext cx="752475" cy="6096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28788" y="3999905"/>
            <a:ext cx="3495675" cy="2669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Sensação de impunidade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612581" y="4344114"/>
            <a:ext cx="3728088" cy="26420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Alimenta a reincidência de atos violentos.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8001000" y="2474833"/>
            <a:ext cx="1428750" cy="1428750"/>
          </a:xfrm>
          <a:prstGeom prst="ellipse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089" y="2845969"/>
            <a:ext cx="419100" cy="6858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910388" y="3999905"/>
            <a:ext cx="3609975" cy="2669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Casos não resolvidos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6787874" y="4344114"/>
            <a:ext cx="3855003" cy="5283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Cada crime sem solução pode gerar novas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violências futuras.</a:t>
            </a:r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9"/>
          <p:cNvSpPr/>
          <p:nvPr/>
        </p:nvSpPr>
        <p:spPr>
          <a:xfrm>
            <a:off x="3200400" y="6367582"/>
            <a:ext cx="5791200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 responsabilização adequada protege vítimas atuais e futuras.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Compromisso com a Proteção Efetiva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Um Chamado à Ação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2938463"/>
            <a:ext cx="5524500" cy="1881188"/>
          </a:xfrm>
          <a:prstGeom prst="rect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62000" y="3435667"/>
            <a:ext cx="5143500" cy="28920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Deliberação Concreta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62000" y="3797618"/>
            <a:ext cx="5457468" cy="5283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audiência deve ser impulsionada a produzir deliberações 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ações tangíveis para romper ciclos de violência.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2928938" y="2581276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C17A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55" y="2762658"/>
            <a:ext cx="247650" cy="352425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191250" y="2938463"/>
            <a:ext cx="5524500" cy="1881188"/>
          </a:xfrm>
          <a:prstGeom prst="rect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6477000" y="3435667"/>
            <a:ext cx="5143500" cy="28920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</a:pPr>
            <a:r>
              <a:rPr lang="en-US" sz="1950" kern="0" spc="-117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Proteção Mensurável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6477000" y="3797618"/>
            <a:ext cx="5143500" cy="7925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80"/>
              </a:lnSpc>
              <a:spcBef>
                <a:spcPts val="562"/>
              </a:spcBef>
            </a:pP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proteção integral não é apenas um conceito, mas uma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prática que deve ser mensurável em seus resultados e</a:t>
            </a:r>
            <a:b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impacto.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8643938" y="2581276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EA555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268" y="2750102"/>
            <a:ext cx="361950" cy="352425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1"/>
          <p:cNvSpPr/>
          <p:nvPr/>
        </p:nvSpPr>
        <p:spPr>
          <a:xfrm>
            <a:off x="3114675" y="6367582"/>
            <a:ext cx="5962650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Ir além da constatação e assumir a responsabilidade institucional.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15208" y="379095"/>
            <a:ext cx="6961584" cy="111252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Próximos Passos: Implementação</a:t>
            </a:r>
            <a:b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do Sistema de Monitoramento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60020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Proposta formal para a implantação do Sistema Municipal de Monitoramento.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2781300"/>
            <a:ext cx="3619500" cy="2747963"/>
          </a:xfrm>
          <a:prstGeom prst="rect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62000" y="3283625"/>
            <a:ext cx="3331724" cy="5205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0"/>
              </a:lnSpc>
            </a:pPr>
            <a: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Garantir relatórios periódicos com</a:t>
            </a:r>
            <a:b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dados de proteção efetiva.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62000" y="3869650"/>
            <a:ext cx="3238500" cy="71330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872"/>
              </a:lnSpc>
              <a:spcBef>
                <a:spcPts val="506"/>
              </a:spcBef>
            </a:pP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 sistema visa fornecer relatórios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regulares que destacam a eficácia das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ações de proteção.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1976438" y="24241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C17A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122" y="2672470"/>
            <a:ext cx="295275" cy="238125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4286250" y="2781300"/>
            <a:ext cx="3619500" cy="2747963"/>
          </a:xfrm>
          <a:prstGeom prst="rect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572000" y="3283625"/>
            <a:ext cx="3238500" cy="5205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0"/>
              </a:lnSpc>
            </a:pPr>
            <a: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Promover transparência</a:t>
            </a:r>
            <a:b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institucional.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4572000" y="3869650"/>
            <a:ext cx="3348870" cy="142660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872"/>
              </a:lnSpc>
              <a:spcBef>
                <a:spcPts val="506"/>
              </a:spcBef>
            </a:pP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Aumentar a visibilidade das operações e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resultados para o público e stakeholders(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todas as partes interessadas que podem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afetar, ser afetadas ou perceber impacto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por uma decisão, projeto, política ou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organização.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5786438" y="24241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EA555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857" y="2585612"/>
            <a:ext cx="428625" cy="390525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8096250" y="2781300"/>
            <a:ext cx="3619500" cy="2747963"/>
          </a:xfrm>
          <a:prstGeom prst="rect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1"/>
          <p:cNvSpPr/>
          <p:nvPr/>
        </p:nvSpPr>
        <p:spPr>
          <a:xfrm>
            <a:off x="8382000" y="3283625"/>
            <a:ext cx="3387922" cy="5205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0"/>
              </a:lnSpc>
            </a:pPr>
            <a: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Integrar com o Ministério Público e</a:t>
            </a:r>
            <a:b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755" kern="0" spc="-105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o Judiciário.</a:t>
            </a:r>
            <a:endParaRPr lang="en-US" dirty="0"/>
          </a:p>
        </p:txBody>
      </p:sp>
      <p:sp>
        <p:nvSpPr>
          <p:cNvPr id="16" name="Text 12"/>
          <p:cNvSpPr/>
          <p:nvPr/>
        </p:nvSpPr>
        <p:spPr>
          <a:xfrm>
            <a:off x="8382000" y="3869650"/>
            <a:ext cx="3390066" cy="71330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872"/>
              </a:lnSpc>
              <a:spcBef>
                <a:spcPts val="506"/>
              </a:spcBef>
            </a:pP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Estabelecer conexões fluidas com órgãos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 justiça para agilizar processos e</a:t>
            </a:r>
            <a:b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350" kern="0" spc="-27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compartilhamento de informações.</a:t>
            </a: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9596438" y="2424113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641B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191" y="2643170"/>
            <a:ext cx="342900" cy="266700"/>
          </a:xfrm>
          <a:prstGeom prst="rect">
            <a:avLst/>
          </a:prstGeom>
        </p:spPr>
      </p:pic>
      <p:sp>
        <p:nvSpPr>
          <p:cNvPr id="19" name="Shape 14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 15"/>
          <p:cNvSpPr/>
          <p:nvPr/>
        </p:nvSpPr>
        <p:spPr>
          <a:xfrm>
            <a:off x="2033588" y="6367582"/>
            <a:ext cx="8124825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Meta: Apresentar números de proteção efetiva, não apenas de escuta, no próximo relatório.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9613" y="1931670"/>
            <a:ext cx="10772775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       Audiência Pública 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709613" y="2987040"/>
            <a:ext cx="10772775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89"/>
              </a:lnSpc>
              <a:spcBef>
                <a:spcPts val="3852"/>
              </a:spcBef>
            </a:pPr>
            <a:r>
              <a:rPr lang="en-US" sz="1650" kern="0" spc="-33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         " Combate a Violência Infantil "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519113" y="3425666"/>
            <a:ext cx="11153775" cy="5812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89"/>
              </a:lnSpc>
              <a:spcBef>
                <a:spcPts val="1143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Nosso objetivo é trazer luz à realidade da violência infantil em nosso município, apresentando dados claros e propondo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caminhos para a proteção integral.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09613" y="4154924"/>
            <a:ext cx="10772775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89"/>
              </a:lnSpc>
              <a:spcBef>
                <a:spcPts val="1143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Conselho Municipal da Direitos da Criança e do Adolescente - Botucatu/São Paulo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09613" y="4593550"/>
            <a:ext cx="10772775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89"/>
              </a:lnSpc>
              <a:spcBef>
                <a:spcPts val="1143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Botucatu, 26 de fevereiro de 2026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Nossa Responsabilidade Coletiva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476250" y="1590675"/>
            <a:ext cx="4476750" cy="40576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A close-up of an adult hand gently holding a child's hand, symbolizing protection and collective responsibility."/>
          <p:cNvPicPr>
            <a:picLocks noChangeAspect="1"/>
          </p:cNvPicPr>
          <p:nvPr/>
        </p:nvPicPr>
        <p:blipFill>
          <a:blip r:embed="rId3"/>
          <a:srcRect t="18287" b="18287"/>
          <a:stretch/>
        </p:blipFill>
        <p:spPr>
          <a:xfrm>
            <a:off x="476250" y="1590675"/>
            <a:ext cx="4476750" cy="40576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29250" y="1787842"/>
            <a:ext cx="6316861" cy="367236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278"/>
              </a:lnSpc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Responsabilidade Constitucional e Social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Constituição e a sociedade impõem a todos nós a responsabilidade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 proteger as crianças.  Depois de intensa mobilização,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desembargador voltou atrás, restaurou a decisão e manteve 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condenação da 1º Instancia. </a:t>
            </a:r>
            <a:endParaRPr lang="en-US" dirty="0"/>
          </a:p>
          <a:p>
            <a:pPr marL="241300" indent="-241300" algn="l">
              <a:lnSpc>
                <a:spcPts val="2278"/>
              </a:lnSpc>
              <a:spcBef>
                <a:spcPts val="2045"/>
              </a:spcBef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Proteção Real e Contínua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sociedade espera que, após a escuta, a proteção oferecida seja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efetiva e ininterrupta.</a:t>
            </a:r>
            <a:endParaRPr lang="en-US" dirty="0"/>
          </a:p>
          <a:p>
            <a:pPr marL="241300" indent="-241300" algn="l">
              <a:lnSpc>
                <a:spcPts val="2278"/>
              </a:lnSpc>
              <a:spcBef>
                <a:spcPts val="2045"/>
              </a:spcBef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Garantia de Segurança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Devemos assegurar que a criança ouvida tenha a certeza de que será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protegida.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2800350" y="6367582"/>
            <a:ext cx="6591300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 Constituição e as crianças nos impõem uma responsabilidade coletiva.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E6FBD015-7B42-8618-3066-A5E0775C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952" cy="1467055"/>
          </a:xfrm>
          <a:prstGeom prst="rect">
            <a:avLst/>
          </a:prstGeom>
        </p:spPr>
      </p:pic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D157BCB-5DB1-3F63-1213-5426DBAAD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52" y="0"/>
            <a:ext cx="3677163" cy="3305636"/>
          </a:xfrm>
          <a:prstGeom prst="rect">
            <a:avLst/>
          </a:prstGeom>
        </p:spPr>
      </p:pic>
      <p:pic>
        <p:nvPicPr>
          <p:cNvPr id="7" name="Imagem 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FB5D5AB1-DCE3-5E0D-B75A-79A5DC251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115" y="0"/>
            <a:ext cx="3381847" cy="1524213"/>
          </a:xfrm>
          <a:prstGeom prst="rect">
            <a:avLst/>
          </a:prstGeom>
        </p:spPr>
      </p:pic>
      <p:pic>
        <p:nvPicPr>
          <p:cNvPr id="9" name="Imagem 8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72238288-F1FA-FDE7-9DF8-60C9A7E93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213"/>
            <a:ext cx="3135043" cy="3086531"/>
          </a:xfrm>
          <a:prstGeom prst="rect">
            <a:avLst/>
          </a:prstGeom>
        </p:spPr>
      </p:pic>
      <p:pic>
        <p:nvPicPr>
          <p:cNvPr id="11" name="Imagem 10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2CB53D3B-DE54-A6BE-CD7C-005F4C533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350" y="1529434"/>
            <a:ext cx="4239217" cy="3799132"/>
          </a:xfrm>
          <a:prstGeom prst="rect">
            <a:avLst/>
          </a:prstGeom>
        </p:spPr>
      </p:pic>
      <p:pic>
        <p:nvPicPr>
          <p:cNvPr id="13" name="Imagem 12" descr="Uma imagem contendo placa, foto, garrafa, homem&#10;&#10;O conteúdo gerado por IA pode estar incorreto.">
            <a:extLst>
              <a:ext uri="{FF2B5EF4-FFF2-40B4-BE49-F238E27FC236}">
                <a16:creationId xmlns:a16="http://schemas.microsoft.com/office/drawing/2014/main" id="{1DD73842-AE6F-7162-AE3D-F7634C92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952" y="3333781"/>
            <a:ext cx="3774912" cy="2257740"/>
          </a:xfrm>
          <a:prstGeom prst="rect">
            <a:avLst/>
          </a:prstGeom>
        </p:spPr>
      </p:pic>
      <p:pic>
        <p:nvPicPr>
          <p:cNvPr id="15" name="Imagem 14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6BF08E2D-A052-A397-6AE6-9F3C61AD4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10744"/>
            <a:ext cx="3238952" cy="1600423"/>
          </a:xfrm>
          <a:prstGeom prst="rect">
            <a:avLst/>
          </a:prstGeom>
        </p:spPr>
      </p:pic>
      <p:pic>
        <p:nvPicPr>
          <p:cNvPr id="17" name="Imagem 16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183AC149-B5F7-B78C-76DA-BA44650E8D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952" y="5630061"/>
            <a:ext cx="3774912" cy="581106"/>
          </a:xfrm>
          <a:prstGeom prst="rect">
            <a:avLst/>
          </a:prstGeom>
        </p:spPr>
      </p:pic>
      <p:pic>
        <p:nvPicPr>
          <p:cNvPr id="19" name="Imagem 18" descr="Uma imagem contendo ao ar livre, foto, placa, frente&#10;&#10;O conteúdo gerado por IA pode estar incorreto.">
            <a:extLst>
              <a:ext uri="{FF2B5EF4-FFF2-40B4-BE49-F238E27FC236}">
                <a16:creationId xmlns:a16="http://schemas.microsoft.com/office/drawing/2014/main" id="{8900FF4F-89B6-F10F-D053-7813B88401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720" y="5328566"/>
            <a:ext cx="3124636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74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laca azul com letras brancas&#10;&#10;O conteúdo gerado por IA pode estar incorreto.">
            <a:extLst>
              <a:ext uri="{FF2B5EF4-FFF2-40B4-BE49-F238E27FC236}">
                <a16:creationId xmlns:a16="http://schemas.microsoft.com/office/drawing/2014/main" id="{C0CCB745-675B-E551-7AF4-F7191A419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0638" cy="4073635"/>
          </a:xfrm>
          <a:prstGeom prst="rect">
            <a:avLst/>
          </a:prstGeom>
        </p:spPr>
      </p:pic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3CB44516-9324-1C86-00FF-38D9191E4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638" y="86803"/>
            <a:ext cx="4201111" cy="3172268"/>
          </a:xfrm>
          <a:prstGeom prst="rect">
            <a:avLst/>
          </a:prstGeom>
        </p:spPr>
      </p:pic>
      <p:pic>
        <p:nvPicPr>
          <p:cNvPr id="7" name="Imagem 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99248119-1D7D-167C-E664-51ECD7399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443" y="86803"/>
            <a:ext cx="3837557" cy="2391109"/>
          </a:xfrm>
          <a:prstGeom prst="rect">
            <a:avLst/>
          </a:prstGeom>
        </p:spPr>
      </p:pic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B5A4E191-CF6E-2436-6748-ECB1BA93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928" y="2477912"/>
            <a:ext cx="3743071" cy="1000265"/>
          </a:xfrm>
          <a:prstGeom prst="rect">
            <a:avLst/>
          </a:prstGeom>
        </p:spPr>
      </p:pic>
      <p:pic>
        <p:nvPicPr>
          <p:cNvPr id="11" name="Imagem 10" descr="Uma imagem contendo Mapa&#10;&#10;O conteúdo gerado por IA pode estar incorreto.">
            <a:extLst>
              <a:ext uri="{FF2B5EF4-FFF2-40B4-BE49-F238E27FC236}">
                <a16:creationId xmlns:a16="http://schemas.microsoft.com/office/drawing/2014/main" id="{EC84DB9A-4517-5256-0429-7F7860130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279" y="3478177"/>
            <a:ext cx="4039164" cy="3043310"/>
          </a:xfrm>
          <a:prstGeom prst="rect">
            <a:avLst/>
          </a:prstGeom>
        </p:spPr>
      </p:pic>
      <p:pic>
        <p:nvPicPr>
          <p:cNvPr id="13" name="Imagem 12" descr="Foto de uma pessoa&#10;&#10;O conteúdo gerado por IA pode estar incorreto.">
            <a:extLst>
              <a:ext uri="{FF2B5EF4-FFF2-40B4-BE49-F238E27FC236}">
                <a16:creationId xmlns:a16="http://schemas.microsoft.com/office/drawing/2014/main" id="{F9F61095-B57E-6D57-4DD0-2F8E815C8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37" y="4073635"/>
            <a:ext cx="4229542" cy="1428949"/>
          </a:xfrm>
          <a:prstGeom prst="rect">
            <a:avLst/>
          </a:prstGeom>
        </p:spPr>
      </p:pic>
      <p:pic>
        <p:nvPicPr>
          <p:cNvPr id="15" name="Imagem 14" descr="Texto&#10;&#10;O conteúdo gerado por IA pode estar incorreto.">
            <a:extLst>
              <a:ext uri="{FF2B5EF4-FFF2-40B4-BE49-F238E27FC236}">
                <a16:creationId xmlns:a16="http://schemas.microsoft.com/office/drawing/2014/main" id="{2E214869-4A03-8A59-527F-BA4E09F5F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443" y="3478177"/>
            <a:ext cx="3837556" cy="2886478"/>
          </a:xfrm>
          <a:prstGeom prst="rect">
            <a:avLst/>
          </a:prstGeom>
        </p:spPr>
      </p:pic>
      <p:pic>
        <p:nvPicPr>
          <p:cNvPr id="17" name="Imagem 16" descr="Texto&#10;&#10;O conteúdo gerado por IA pode estar incorreto.">
            <a:extLst>
              <a:ext uri="{FF2B5EF4-FFF2-40B4-BE49-F238E27FC236}">
                <a16:creationId xmlns:a16="http://schemas.microsoft.com/office/drawing/2014/main" id="{4B7D4044-1684-D186-478F-E18FC9070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85" y="5502585"/>
            <a:ext cx="4143953" cy="13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4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618ECF65-8E9A-E538-67DE-76B2752D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" y="0"/>
            <a:ext cx="4039164" cy="2372056"/>
          </a:xfrm>
          <a:prstGeom prst="rect">
            <a:avLst/>
          </a:prstGeom>
        </p:spPr>
      </p:pic>
      <p:pic>
        <p:nvPicPr>
          <p:cNvPr id="5" name="Imagem 4" descr="Interface gráfica do usuário, Aplicativo, Site&#10;&#10;O conteúdo gerado por IA pode estar incorreto.">
            <a:extLst>
              <a:ext uri="{FF2B5EF4-FFF2-40B4-BE49-F238E27FC236}">
                <a16:creationId xmlns:a16="http://schemas.microsoft.com/office/drawing/2014/main" id="{823BA552-531C-CD3E-BFAF-DC8B1005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220" y="1305107"/>
            <a:ext cx="3802780" cy="2524991"/>
          </a:xfrm>
          <a:prstGeom prst="rect">
            <a:avLst/>
          </a:prstGeom>
        </p:spPr>
      </p:pic>
      <p:pic>
        <p:nvPicPr>
          <p:cNvPr id="7" name="Imagem 6" descr="Placa com letras pretas&#10;&#10;O conteúdo gerado por IA pode estar incorreto.">
            <a:extLst>
              <a:ext uri="{FF2B5EF4-FFF2-40B4-BE49-F238E27FC236}">
                <a16:creationId xmlns:a16="http://schemas.microsoft.com/office/drawing/2014/main" id="{9EAA619D-1BD6-FEE4-3363-13CF894DD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220" y="0"/>
            <a:ext cx="3802780" cy="1305107"/>
          </a:xfrm>
          <a:prstGeom prst="rect">
            <a:avLst/>
          </a:prstGeom>
        </p:spPr>
      </p:pic>
      <p:pic>
        <p:nvPicPr>
          <p:cNvPr id="9" name="Imagem 8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EF68D46-F723-3D4A-5288-A48A896A9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66555"/>
            <a:ext cx="4029637" cy="943107"/>
          </a:xfrm>
          <a:prstGeom prst="rect">
            <a:avLst/>
          </a:prstGeom>
        </p:spPr>
      </p:pic>
      <p:pic>
        <p:nvPicPr>
          <p:cNvPr id="11" name="Imagem 10" descr="Tela de computador com página de internet informando algo&#10;&#10;O conteúdo gerado por IA pode estar incorreto.">
            <a:extLst>
              <a:ext uri="{FF2B5EF4-FFF2-40B4-BE49-F238E27FC236}">
                <a16:creationId xmlns:a16="http://schemas.microsoft.com/office/drawing/2014/main" id="{9CD77F08-B16A-81FB-39FA-7E72B14B3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4" y="3509662"/>
            <a:ext cx="4191585" cy="3348338"/>
          </a:xfrm>
          <a:prstGeom prst="rect">
            <a:avLst/>
          </a:prstGeom>
        </p:spPr>
      </p:pic>
      <p:pic>
        <p:nvPicPr>
          <p:cNvPr id="13" name="Imagem 12" descr="Texto&#10;&#10;O conteúdo gerado por IA pode estar incorreto.">
            <a:extLst>
              <a:ext uri="{FF2B5EF4-FFF2-40B4-BE49-F238E27FC236}">
                <a16:creationId xmlns:a16="http://schemas.microsoft.com/office/drawing/2014/main" id="{7E9EDE83-224D-AE42-E67C-AEDF3177D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018" y="0"/>
            <a:ext cx="3955201" cy="2267266"/>
          </a:xfrm>
          <a:prstGeom prst="rect">
            <a:avLst/>
          </a:prstGeom>
        </p:spPr>
      </p:pic>
      <p:pic>
        <p:nvPicPr>
          <p:cNvPr id="15" name="Imagem 14" descr="Texto, Aplicativo&#10;&#10;O conteúdo gerado por IA pode estar incorreto.">
            <a:extLst>
              <a:ext uri="{FF2B5EF4-FFF2-40B4-BE49-F238E27FC236}">
                <a16:creationId xmlns:a16="http://schemas.microsoft.com/office/drawing/2014/main" id="{D4A39650-341C-EA38-5930-D9DE79A4AF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1966" y="3750944"/>
            <a:ext cx="3802780" cy="2200582"/>
          </a:xfrm>
          <a:prstGeom prst="rect">
            <a:avLst/>
          </a:prstGeom>
        </p:spPr>
      </p:pic>
      <p:pic>
        <p:nvPicPr>
          <p:cNvPr id="17" name="Imagem 16" descr="Linha do tempo&#10;&#10;O conteúdo gerado por IA pode estar incorreto.">
            <a:extLst>
              <a:ext uri="{FF2B5EF4-FFF2-40B4-BE49-F238E27FC236}">
                <a16:creationId xmlns:a16="http://schemas.microsoft.com/office/drawing/2014/main" id="{1A6D2BDC-DC24-CB34-F4B9-C495CFBD1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6093" y="2566556"/>
            <a:ext cx="4123126" cy="37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4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DBB1AEB2-63C2-5352-407C-676CCF0F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199" y="94880"/>
            <a:ext cx="3691801" cy="3467584"/>
          </a:xfrm>
          <a:prstGeom prst="rect">
            <a:avLst/>
          </a:prstGeom>
        </p:spPr>
      </p:pic>
      <p:pic>
        <p:nvPicPr>
          <p:cNvPr id="11" name="Imagem 10" descr="Jornal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6729178C-2E6B-7B89-55BE-10EE1D1C9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9326"/>
            <a:ext cx="4308613" cy="2379519"/>
          </a:xfrm>
          <a:prstGeom prst="rect">
            <a:avLst/>
          </a:prstGeom>
        </p:spPr>
      </p:pic>
      <p:pic>
        <p:nvPicPr>
          <p:cNvPr id="13" name="Imagem 12" descr="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A2B9DA03-8CCB-0365-210D-565D0D3C0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290" y="1389953"/>
            <a:ext cx="4074557" cy="1413974"/>
          </a:xfrm>
          <a:prstGeom prst="rect">
            <a:avLst/>
          </a:prstGeom>
        </p:spPr>
      </p:pic>
      <p:pic>
        <p:nvPicPr>
          <p:cNvPr id="15" name="Imagem 14" descr="Placa vermelha com letras brancas&#10;&#10;O conteúdo gerado por IA pode estar incorreto.">
            <a:extLst>
              <a:ext uri="{FF2B5EF4-FFF2-40B4-BE49-F238E27FC236}">
                <a16:creationId xmlns:a16="http://schemas.microsoft.com/office/drawing/2014/main" id="{51F4B693-090E-7D49-EC80-A7CB7A100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4364181" cy="1638529"/>
          </a:xfrm>
          <a:prstGeom prst="rect">
            <a:avLst/>
          </a:prstGeom>
        </p:spPr>
      </p:pic>
      <p:pic>
        <p:nvPicPr>
          <p:cNvPr id="17" name="Imagem 16" descr="Texto&#10;&#10;O conteúdo gerado por IA pode estar incorreto.">
            <a:extLst>
              <a:ext uri="{FF2B5EF4-FFF2-40B4-BE49-F238E27FC236}">
                <a16:creationId xmlns:a16="http://schemas.microsoft.com/office/drawing/2014/main" id="{2475F91F-A5DB-D36E-365D-2F03E4647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75227"/>
            <a:ext cx="4364182" cy="2182899"/>
          </a:xfrm>
          <a:prstGeom prst="rect">
            <a:avLst/>
          </a:prstGeom>
        </p:spPr>
      </p:pic>
      <p:pic>
        <p:nvPicPr>
          <p:cNvPr id="19" name="Imagem 18" descr="Uma imagem contendo garrafa, placa&#10;&#10;O conteúdo gerado por IA pode estar incorreto.">
            <a:extLst>
              <a:ext uri="{FF2B5EF4-FFF2-40B4-BE49-F238E27FC236}">
                <a16:creationId xmlns:a16="http://schemas.microsoft.com/office/drawing/2014/main" id="{55B449FA-B1B5-4DF2-7C72-B45FF894D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182" y="60727"/>
            <a:ext cx="4018988" cy="1322889"/>
          </a:xfrm>
          <a:prstGeom prst="rect">
            <a:avLst/>
          </a:prstGeom>
        </p:spPr>
      </p:pic>
      <p:pic>
        <p:nvPicPr>
          <p:cNvPr id="21" name="Imagem 20" descr="Texto&#10;&#10;O conteúdo gerado por IA pode estar incorreto.">
            <a:extLst>
              <a:ext uri="{FF2B5EF4-FFF2-40B4-BE49-F238E27FC236}">
                <a16:creationId xmlns:a16="http://schemas.microsoft.com/office/drawing/2014/main" id="{6EC5419B-00C1-4C3E-B498-8BF1CC2A0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0198" y="2680855"/>
            <a:ext cx="3691802" cy="4116419"/>
          </a:xfrm>
          <a:prstGeom prst="rect">
            <a:avLst/>
          </a:prstGeom>
        </p:spPr>
      </p:pic>
      <p:pic>
        <p:nvPicPr>
          <p:cNvPr id="23" name="Imagem 22" descr="Texto&#10;&#10;O conteúdo gerado por IA pode estar incorreto.">
            <a:extLst>
              <a:ext uri="{FF2B5EF4-FFF2-40B4-BE49-F238E27FC236}">
                <a16:creationId xmlns:a16="http://schemas.microsoft.com/office/drawing/2014/main" id="{F5B29B7F-33D6-4FA2-E697-EDE686046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0290" y="2866676"/>
            <a:ext cx="4032882" cy="1017498"/>
          </a:xfrm>
          <a:prstGeom prst="rect">
            <a:avLst/>
          </a:prstGeom>
        </p:spPr>
      </p:pic>
      <p:pic>
        <p:nvPicPr>
          <p:cNvPr id="25" name="Imagem 24" descr="Texto&#10;&#10;O conteúdo gerado por IA pode estar incorreto.">
            <a:extLst>
              <a:ext uri="{FF2B5EF4-FFF2-40B4-BE49-F238E27FC236}">
                <a16:creationId xmlns:a16="http://schemas.microsoft.com/office/drawing/2014/main" id="{8264FF1E-F574-502B-CFF6-70E029C423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8613" y="4031344"/>
            <a:ext cx="4191583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8D45E3C-B4EE-7F5B-FDA5-DA5FA57F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303" cy="4738255"/>
          </a:xfrm>
          <a:prstGeom prst="rect">
            <a:avLst/>
          </a:prstGeom>
        </p:spPr>
      </p:pic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D6EA4662-5F63-CF8D-5C98-9C6BBCB7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212" y="166255"/>
            <a:ext cx="6264962" cy="2306781"/>
          </a:xfrm>
          <a:prstGeom prst="rect">
            <a:avLst/>
          </a:prstGeom>
        </p:spPr>
      </p:pic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D4C73218-EF15-2352-DC69-9FE4AF230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704" y="3117273"/>
            <a:ext cx="5981978" cy="3377044"/>
          </a:xfrm>
          <a:prstGeom prst="rect">
            <a:avLst/>
          </a:prstGeom>
        </p:spPr>
      </p:pic>
      <p:pic>
        <p:nvPicPr>
          <p:cNvPr id="9" name="Imagem 8" descr="Texto, Aplicativo&#10;&#10;O conteúdo gerado por IA pode estar incorreto.">
            <a:extLst>
              <a:ext uri="{FF2B5EF4-FFF2-40B4-BE49-F238E27FC236}">
                <a16:creationId xmlns:a16="http://schemas.microsoft.com/office/drawing/2014/main" id="{0B931E62-C963-D098-6B86-3BF369845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35" y="5081155"/>
            <a:ext cx="4924277" cy="15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4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F9E15A7F-3961-8AFC-7467-37B699E0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934" y="77765"/>
            <a:ext cx="3972479" cy="1397860"/>
          </a:xfrm>
          <a:prstGeom prst="rect">
            <a:avLst/>
          </a:prstGeom>
        </p:spPr>
      </p:pic>
      <p:pic>
        <p:nvPicPr>
          <p:cNvPr id="5" name="Imagem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A4A0CE72-E449-3056-A066-AE0AF8F55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024255" cy="5569528"/>
          </a:xfrm>
          <a:prstGeom prst="rect">
            <a:avLst/>
          </a:prstGeom>
        </p:spPr>
      </p:pic>
      <p:pic>
        <p:nvPicPr>
          <p:cNvPr id="7" name="Imagem 6" descr="Tela de celular&#10;&#10;O conteúdo gerado por IA pode estar incorreto.">
            <a:extLst>
              <a:ext uri="{FF2B5EF4-FFF2-40B4-BE49-F238E27FC236}">
                <a16:creationId xmlns:a16="http://schemas.microsoft.com/office/drawing/2014/main" id="{F52B8C54-385D-B831-56AD-410D265E6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973" y="5800594"/>
            <a:ext cx="3623708" cy="943107"/>
          </a:xfrm>
          <a:prstGeom prst="rect">
            <a:avLst/>
          </a:prstGeom>
        </p:spPr>
      </p:pic>
      <p:pic>
        <p:nvPicPr>
          <p:cNvPr id="9" name="Imagem 8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8D49FAC8-1103-7EC0-865F-8C6C45A48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934" y="1475625"/>
            <a:ext cx="4363059" cy="2076941"/>
          </a:xfrm>
          <a:prstGeom prst="rect">
            <a:avLst/>
          </a:prstGeom>
        </p:spPr>
      </p:pic>
      <p:pic>
        <p:nvPicPr>
          <p:cNvPr id="10" name="Imagem 9" descr="Text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48459D46-3825-A85B-9C70-119A39179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755" y="3730336"/>
            <a:ext cx="3320286" cy="301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5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363" y="2991922"/>
            <a:ext cx="11725275" cy="87189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89"/>
              </a:lnSpc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infância não tem voz política, não vota e não ocupa tribunas, por isso, cada adulto aqui presente se torna responsável por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falar por ela. O futuro desta cidade não será decidido amanhã, mas pela coragem que tivermos hoje de agir, intervir e assumir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responsabilidade diante do que sabemos.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EB034EC-21B4-E05B-BBD2-9FE686BD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265" y="-72736"/>
            <a:ext cx="4263736" cy="6930736"/>
          </a:xfrm>
          <a:prstGeom prst="rect">
            <a:avLst/>
          </a:prstGeom>
        </p:spPr>
      </p:pic>
      <p:pic>
        <p:nvPicPr>
          <p:cNvPr id="5" name="Imagem 4" descr="Menina segurando placa&#10;&#10;O conteúdo gerado por IA pode estar incorreto.">
            <a:extLst>
              <a:ext uri="{FF2B5EF4-FFF2-40B4-BE49-F238E27FC236}">
                <a16:creationId xmlns:a16="http://schemas.microsoft.com/office/drawing/2014/main" id="{029B94FB-1B7C-BC9F-2D38-B1E37F74F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10889" cy="6858000"/>
          </a:xfrm>
          <a:prstGeom prst="rect">
            <a:avLst/>
          </a:prstGeom>
        </p:spPr>
      </p:pic>
      <p:pic>
        <p:nvPicPr>
          <p:cNvPr id="7" name="Imagem 6" descr="Uma imagem contendo pessoa, lendo, pequeno, segurando&#10;&#10;O conteúdo gerado por IA pode estar incorreto.">
            <a:extLst>
              <a:ext uri="{FF2B5EF4-FFF2-40B4-BE49-F238E27FC236}">
                <a16:creationId xmlns:a16="http://schemas.microsoft.com/office/drawing/2014/main" id="{9B465139-1882-ADBC-9A3E-2006602D4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375" y="0"/>
            <a:ext cx="4010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82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Obrigada !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476250" y="1590675"/>
            <a:ext cx="4476750" cy="40576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image.png"/>
          <p:cNvPicPr>
            <a:picLocks noChangeAspect="1"/>
          </p:cNvPicPr>
          <p:nvPr/>
        </p:nvPicPr>
        <p:blipFill>
          <a:blip r:embed="rId3"/>
          <a:srcRect l="1076" r="1076"/>
          <a:stretch/>
        </p:blipFill>
        <p:spPr>
          <a:xfrm>
            <a:off x="476250" y="1590675"/>
            <a:ext cx="4476750" cy="40576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29250" y="1578888"/>
            <a:ext cx="6562844" cy="408408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822"/>
              </a:lnSpc>
              <a:buSzPct val="100000"/>
              <a:buChar char="•"/>
            </a:pP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Advogada  |  Conciliadora e Mediadora no TJSP</a:t>
            </a:r>
            <a:endParaRPr lang="en-US" dirty="0"/>
          </a:p>
          <a:p>
            <a:pPr marL="241300" indent="-241300" algn="l">
              <a:lnSpc>
                <a:spcPts val="1822"/>
              </a:lnSpc>
              <a:spcBef>
                <a:spcPts val="1682"/>
              </a:spcBef>
              <a:buSzPct val="100000"/>
              <a:buChar char="•"/>
            </a:pP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Membro do Conselho Municipal  dos Direitos da Criança e do Adolescente</a:t>
            </a:r>
            <a:b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de Botucatu /SP.</a:t>
            </a:r>
            <a:endParaRPr lang="en-US" dirty="0"/>
          </a:p>
          <a:p>
            <a:pPr marL="241300" indent="-241300" algn="l">
              <a:lnSpc>
                <a:spcPts val="1822"/>
              </a:lnSpc>
              <a:spcBef>
                <a:spcPts val="1682"/>
              </a:spcBef>
              <a:buSzPct val="100000"/>
              <a:buChar char="•"/>
            </a:pP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Membro da Comissão Intersetorial para Elaboração do Plano Municipal</a:t>
            </a:r>
            <a:b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pela Primeira Infância.</a:t>
            </a:r>
            <a:endParaRPr lang="en-US" dirty="0"/>
          </a:p>
          <a:p>
            <a:pPr marL="241300" indent="-241300" algn="l">
              <a:lnSpc>
                <a:spcPts val="1822"/>
              </a:lnSpc>
              <a:spcBef>
                <a:spcPts val="1682"/>
              </a:spcBef>
              <a:buSzPct val="100000"/>
              <a:buChar char="•"/>
            </a:pP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Membro da Comissão  de Defesa dos Direitos da Criança e do Adolescente</a:t>
            </a:r>
            <a:b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OAB São Paulo.</a:t>
            </a:r>
            <a:endParaRPr lang="en-US" dirty="0"/>
          </a:p>
          <a:p>
            <a:pPr marL="241300" indent="-241300" algn="l">
              <a:lnSpc>
                <a:spcPts val="1822"/>
              </a:lnSpc>
              <a:spcBef>
                <a:spcPts val="1682"/>
              </a:spcBef>
              <a:buSzPct val="100000"/>
              <a:buChar char="•"/>
            </a:pP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Membro da Comissão de Direito de Família  OAB  Botucatu.</a:t>
            </a:r>
            <a:endParaRPr lang="en-US" dirty="0"/>
          </a:p>
          <a:p>
            <a:pPr marL="241300" indent="-241300" algn="l">
              <a:lnSpc>
                <a:spcPts val="1822"/>
              </a:lnSpc>
              <a:spcBef>
                <a:spcPts val="1682"/>
              </a:spcBef>
              <a:buSzPct val="100000"/>
              <a:buChar char="•"/>
            </a:pP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Membro da  Comissão  Mulher  Advogada e participante do  Projeto  OAB</a:t>
            </a:r>
            <a:b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por Elas .  OAB   Sao Paulo e  OAB  Botucatu.</a:t>
            </a:r>
            <a:endParaRPr lang="en-US" dirty="0"/>
          </a:p>
          <a:p>
            <a:pPr marL="241300" indent="-241300" algn="l">
              <a:lnSpc>
                <a:spcPts val="1822"/>
              </a:lnSpc>
              <a:spcBef>
                <a:spcPts val="1682"/>
              </a:spcBef>
              <a:buSzPct val="100000"/>
              <a:buChar char="•"/>
            </a:pPr>
            <a:r>
              <a:rPr lang="en-US" sz="1560" kern="0" spc="-94" dirty="0" err="1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Cidadã</a:t>
            </a: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, exercendo responsabilidade pública em prol dos</a:t>
            </a:r>
            <a:b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0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direitos da criança e do adolescente.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2800350" y="6367582"/>
            <a:ext cx="6591300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 Constituição e as crianças nos impõem uma responsabilidade coletiva.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0" y="476250"/>
            <a:ext cx="5619750" cy="5905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 0" descr="child holding hands"/>
          <p:cNvPicPr>
            <a:picLocks noChangeAspect="1"/>
          </p:cNvPicPr>
          <p:nvPr/>
        </p:nvPicPr>
        <p:blipFill>
          <a:blip r:embed="rId3"/>
          <a:srcRect t="13233" b="13233"/>
          <a:stretch/>
        </p:blipFill>
        <p:spPr>
          <a:xfrm>
            <a:off x="6096000" y="476250"/>
            <a:ext cx="5619750" cy="5905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00038" y="2120384"/>
            <a:ext cx="5495925" cy="261568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89"/>
              </a:lnSpc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Nenhuma sociedade fracassa de repente, ela começa a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falhar quando deixa de escutar suas crianças. Cada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dado apresentado hoje não é número: é um sinal de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alerta, é um pedido de proteção, é um futuro que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depende das decisões tomadas nesta sala. Esta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audiência não trata apenas de políticas públicas. Trata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do limite entre a omissão e a responsabilidade coletiva.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E, quando o assunto é infância, neutralidade também é</a:t>
            </a:r>
            <a:b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uma escolha.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8125" y="379095"/>
            <a:ext cx="11715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Panorama Geral da Violência Infantil em Botucatu (2025)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Apresentação dos dados brutos coletados pela Sala de Escuta.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1752600"/>
            <a:ext cx="3651250" cy="4629150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62000" y="3492460"/>
            <a:ext cx="2945721" cy="152102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977"/>
              </a:lnSpc>
            </a:pPr>
            <a:r>
              <a:rPr lang="en-US" sz="13125" kern="0" spc="-656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749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66750" y="1904286"/>
            <a:ext cx="3365421" cy="222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</a:pPr>
            <a: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Casos Suspeitos Registrados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4270375" y="1752600"/>
            <a:ext cx="3651250" cy="4629150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556125" y="3601998"/>
            <a:ext cx="2051809" cy="152102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977"/>
              </a:lnSpc>
            </a:pPr>
            <a:r>
              <a:rPr lang="en-US" sz="13125" kern="0" spc="-656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53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4460875" y="1904286"/>
            <a:ext cx="3365421" cy="44481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</a:pPr>
            <a: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Casos Não Compareceram ao</a:t>
            </a:r>
            <a:b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Agendamento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8064500" y="1752600"/>
            <a:ext cx="3651250" cy="4629150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8350250" y="3492460"/>
            <a:ext cx="3109813" cy="152102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1977"/>
              </a:lnSpc>
            </a:pPr>
            <a:r>
              <a:rPr lang="en-US" sz="13125" kern="0" spc="-656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696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8255000" y="1904286"/>
            <a:ext cx="3365421" cy="222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</a:pPr>
            <a: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Casos Efetivamente Ouvidos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6761" y="379095"/>
            <a:ext cx="11518478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Adesão e Evasão no Atendimento: Uma Análise Crítica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Compreendendo a Eficácia e Acessibilidade do Serviço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2109788"/>
            <a:ext cx="3619500" cy="1543050"/>
          </a:xfrm>
          <a:prstGeom prst="rect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62000" y="2617113"/>
            <a:ext cx="3238500" cy="2313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822"/>
              </a:lnSpc>
            </a:pPr>
            <a:r>
              <a:rPr lang="en-US" sz="1560" kern="0" spc="-9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Métricas Chave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62000" y="2906673"/>
            <a:ext cx="3338854" cy="42267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64"/>
              </a:lnSpc>
              <a:spcBef>
                <a:spcPts val="450"/>
              </a:spcBef>
            </a:pP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Acompanhamento dos indicadores essenciais</a:t>
            </a:r>
            <a:b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para avaliação do serviço.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1976438" y="175260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C17A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60" y="1933985"/>
            <a:ext cx="361950" cy="3619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4286250" y="2109788"/>
            <a:ext cx="3619500" cy="1543050"/>
          </a:xfrm>
          <a:prstGeom prst="rect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572000" y="2617113"/>
            <a:ext cx="3238500" cy="2313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822"/>
              </a:lnSpc>
            </a:pPr>
            <a:r>
              <a:rPr lang="en-US" sz="1560" kern="0" spc="-9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Taxa de Comparecimento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4572000" y="2906673"/>
            <a:ext cx="3301367" cy="42267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64"/>
              </a:lnSpc>
              <a:spcBef>
                <a:spcPts val="450"/>
              </a:spcBef>
            </a:pP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92.9% (696 de 749 atendimentos realizados).</a:t>
            </a:r>
            <a:b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Indica alta satisfação e acessibilidade.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5786438" y="175260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EA555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450" y="2017677"/>
            <a:ext cx="371475" cy="190500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8096250" y="2109788"/>
            <a:ext cx="3619500" cy="1543050"/>
          </a:xfrm>
          <a:prstGeom prst="rect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1"/>
          <p:cNvSpPr/>
          <p:nvPr/>
        </p:nvSpPr>
        <p:spPr>
          <a:xfrm>
            <a:off x="8382000" y="2617113"/>
            <a:ext cx="3238500" cy="2313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822"/>
              </a:lnSpc>
            </a:pPr>
            <a:r>
              <a:rPr lang="en-US" sz="1560" kern="0" spc="-9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Taxa de Evasão</a:t>
            </a:r>
            <a:endParaRPr lang="en-US" dirty="0"/>
          </a:p>
        </p:txBody>
      </p:sp>
      <p:sp>
        <p:nvSpPr>
          <p:cNvPr id="16" name="Text 12"/>
          <p:cNvSpPr/>
          <p:nvPr/>
        </p:nvSpPr>
        <p:spPr>
          <a:xfrm>
            <a:off x="8382000" y="2906673"/>
            <a:ext cx="3238500" cy="42267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64"/>
              </a:lnSpc>
              <a:spcBef>
                <a:spcPts val="450"/>
              </a:spcBef>
            </a:pP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7.1%. Embora baixa, requer atenção para</a:t>
            </a:r>
            <a:b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identificar e mitigar motivos.</a:t>
            </a: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9596438" y="1752600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641B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609" y="1950727"/>
            <a:ext cx="228600" cy="323850"/>
          </a:xfrm>
          <a:prstGeom prst="rect">
            <a:avLst/>
          </a:prstGeom>
        </p:spPr>
      </p:pic>
      <p:sp>
        <p:nvSpPr>
          <p:cNvPr id="19" name="Shape 14"/>
          <p:cNvSpPr/>
          <p:nvPr/>
        </p:nvSpPr>
        <p:spPr>
          <a:xfrm>
            <a:off x="476250" y="4105275"/>
            <a:ext cx="5524500" cy="1543050"/>
          </a:xfrm>
          <a:prstGeom prst="rect">
            <a:avLst/>
          </a:prstGeom>
          <a:solidFill>
            <a:srgbClr val="FF8000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 15"/>
          <p:cNvSpPr/>
          <p:nvPr/>
        </p:nvSpPr>
        <p:spPr>
          <a:xfrm>
            <a:off x="762000" y="4612600"/>
            <a:ext cx="5143500" cy="2313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822"/>
              </a:lnSpc>
            </a:pPr>
            <a:r>
              <a:rPr lang="en-US" sz="1560" kern="0" spc="-9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Discussão: Alta Adesão</a:t>
            </a:r>
            <a:endParaRPr lang="en-US" dirty="0"/>
          </a:p>
        </p:txBody>
      </p:sp>
      <p:sp>
        <p:nvSpPr>
          <p:cNvPr id="21" name="Text 16"/>
          <p:cNvSpPr/>
          <p:nvPr/>
        </p:nvSpPr>
        <p:spPr>
          <a:xfrm>
            <a:off x="762000" y="4902160"/>
            <a:ext cx="5143500" cy="42267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64"/>
              </a:lnSpc>
              <a:spcBef>
                <a:spcPts val="450"/>
              </a:spcBef>
            </a:pP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Reflete um serviço valorizado, bem comunicado e que atende às</a:t>
            </a:r>
            <a:b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expectativas, otimizando recursos.</a:t>
            </a:r>
            <a:endParaRPr lang="en-US" dirty="0"/>
          </a:p>
        </p:txBody>
      </p:sp>
      <p:sp>
        <p:nvSpPr>
          <p:cNvPr id="22" name="Shape 17"/>
          <p:cNvSpPr/>
          <p:nvPr/>
        </p:nvSpPr>
        <p:spPr>
          <a:xfrm>
            <a:off x="2928938" y="3748088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CC6600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049" y="3929473"/>
            <a:ext cx="323850" cy="352425"/>
          </a:xfrm>
          <a:prstGeom prst="rect">
            <a:avLst/>
          </a:prstGeom>
        </p:spPr>
      </p:pic>
      <p:sp>
        <p:nvSpPr>
          <p:cNvPr id="24" name="Shape 18"/>
          <p:cNvSpPr/>
          <p:nvPr/>
        </p:nvSpPr>
        <p:spPr>
          <a:xfrm>
            <a:off x="6191250" y="4105275"/>
            <a:ext cx="5524500" cy="1543050"/>
          </a:xfrm>
          <a:prstGeom prst="rect">
            <a:avLst/>
          </a:prstGeom>
          <a:solidFill>
            <a:srgbClr val="FF797A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25" name="Text 19"/>
          <p:cNvSpPr/>
          <p:nvPr/>
        </p:nvSpPr>
        <p:spPr>
          <a:xfrm>
            <a:off x="6477000" y="4612600"/>
            <a:ext cx="5143500" cy="2313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822"/>
              </a:lnSpc>
            </a:pPr>
            <a:r>
              <a:rPr lang="en-US" sz="1560" kern="0" spc="-94" dirty="0">
                <a:solidFill>
                  <a:srgbClr val="333333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Discussão: Causas da Evasão</a:t>
            </a:r>
            <a:endParaRPr lang="en-US" dirty="0"/>
          </a:p>
        </p:txBody>
      </p:sp>
      <p:sp>
        <p:nvSpPr>
          <p:cNvPr id="26" name="Text 20"/>
          <p:cNvSpPr/>
          <p:nvPr/>
        </p:nvSpPr>
        <p:spPr>
          <a:xfrm>
            <a:off x="6477000" y="4902160"/>
            <a:ext cx="5524131" cy="42267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64"/>
              </a:lnSpc>
              <a:spcBef>
                <a:spcPts val="450"/>
              </a:spcBef>
            </a:pP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Possíveis motivos incluem conflitos de agenda, logística, percepção de valor,</a:t>
            </a:r>
            <a:b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200" kern="0" spc="-24" dirty="0">
                <a:solidFill>
                  <a:srgbClr val="000000">
                    <a:alpha val="55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desafios externos ou falhas de comunicação.</a:t>
            </a:r>
            <a:endParaRPr lang="en-US" dirty="0"/>
          </a:p>
        </p:txBody>
      </p:sp>
      <p:sp>
        <p:nvSpPr>
          <p:cNvPr id="27" name="Shape 21"/>
          <p:cNvSpPr/>
          <p:nvPr/>
        </p:nvSpPr>
        <p:spPr>
          <a:xfrm>
            <a:off x="8643938" y="3748088"/>
            <a:ext cx="714375" cy="7143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4647"/>
            </a:solidFill>
            <a:prstDash val="solid"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4607" y="3929474"/>
            <a:ext cx="295275" cy="352425"/>
          </a:xfrm>
          <a:prstGeom prst="rect">
            <a:avLst/>
          </a:prstGeom>
        </p:spPr>
      </p:pic>
      <p:sp>
        <p:nvSpPr>
          <p:cNvPr id="29" name="Shape 22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0" name="Text 23"/>
          <p:cNvSpPr/>
          <p:nvPr/>
        </p:nvSpPr>
        <p:spPr>
          <a:xfrm>
            <a:off x="1019175" y="6367582"/>
            <a:ext cx="10153650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Próximos Passos: Investigar os motivos específicos da evasão para aprimorar a retenção e a experiência do usuário.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Perfil dos Agressores: A Proximidade do Risco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Análise dos 696 casos ouvidos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988219" y="2471023"/>
            <a:ext cx="1428750" cy="1428750"/>
          </a:xfrm>
          <a:prstGeom prst="ellipse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458" y="2748622"/>
            <a:ext cx="628650" cy="85725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4831" y="3996095"/>
            <a:ext cx="2295525" cy="2669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Mãe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494887" y="4340304"/>
            <a:ext cx="2415413" cy="5283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Responsável direta em 213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casos (30,6%)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3917156" y="2471023"/>
            <a:ext cx="1428750" cy="1428750"/>
          </a:xfrm>
          <a:prstGeom prst="ellipse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897" y="2892392"/>
            <a:ext cx="561975" cy="5715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483769" y="3996095"/>
            <a:ext cx="2295525" cy="2669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Pai / Padrasto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3424887" y="4340304"/>
            <a:ext cx="2413289" cy="5283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Responsável direto em 125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casos (17,9%)</a:t>
            </a:r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6846094" y="2471023"/>
            <a:ext cx="1428750" cy="1428750"/>
          </a:xfrm>
          <a:prstGeom prst="ellipse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605" y="2825423"/>
            <a:ext cx="666750" cy="7143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358056" y="3996095"/>
            <a:ext cx="2404826" cy="2669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Mãe e Pai / ou Padrasto </a:t>
            </a: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6316919" y="4340304"/>
            <a:ext cx="2487100" cy="5283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Ambos os responsáveis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diretos em 44 casos (6,3%)</a:t>
            </a:r>
            <a:endParaRPr lang="en-US" dirty="0"/>
          </a:p>
        </p:txBody>
      </p:sp>
      <p:sp>
        <p:nvSpPr>
          <p:cNvPr id="16" name="Shape 11"/>
          <p:cNvSpPr/>
          <p:nvPr/>
        </p:nvSpPr>
        <p:spPr>
          <a:xfrm>
            <a:off x="9775031" y="2471023"/>
            <a:ext cx="1428750" cy="1428750"/>
          </a:xfrm>
          <a:prstGeom prst="ellipse">
            <a:avLst/>
          </a:prstGeom>
          <a:solidFill>
            <a:srgbClr val="FF8000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7866" y="2794020"/>
            <a:ext cx="847725" cy="77152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445815" y="3996095"/>
            <a:ext cx="2087182" cy="53387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Total envolvendo</a:t>
            </a:r>
            <a:b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responsáveis diretos</a:t>
            </a:r>
            <a:endParaRPr lang="en-US" dirty="0"/>
          </a:p>
        </p:txBody>
      </p:sp>
      <p:sp>
        <p:nvSpPr>
          <p:cNvPr id="19" name="Text 13"/>
          <p:cNvSpPr/>
          <p:nvPr/>
        </p:nvSpPr>
        <p:spPr>
          <a:xfrm>
            <a:off x="9484519" y="4607243"/>
            <a:ext cx="2009775" cy="26420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  <a:spcBef>
                <a:spcPts val="596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382 casos (54,8%)</a:t>
            </a:r>
            <a:endParaRPr lang="en-US" dirty="0"/>
          </a:p>
        </p:txBody>
      </p:sp>
      <p:sp>
        <p:nvSpPr>
          <p:cNvPr id="20" name="Shape 14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21" name="Text 15"/>
          <p:cNvSpPr/>
          <p:nvPr/>
        </p:nvSpPr>
        <p:spPr>
          <a:xfrm>
            <a:off x="3067050" y="6367582"/>
            <a:ext cx="6057900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 violência ocorre predominantemente no núcleo familiar primário.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Tipos de Violência Predominantes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Categorização dos tipos de violência registrados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1752600"/>
            <a:ext cx="5548313" cy="1876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62000" y="2588300"/>
            <a:ext cx="5195397" cy="5431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277"/>
              </a:lnSpc>
            </a:pPr>
            <a:r>
              <a:rPr lang="en-US" sz="4688" kern="0" spc="-23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240 casos (34,4%)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66750" y="1904286"/>
            <a:ext cx="5262563" cy="222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</a:pPr>
            <a: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Violência Física + Maus-tratos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476250" y="3771900"/>
            <a:ext cx="5548313" cy="1876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762000" y="4607600"/>
            <a:ext cx="4195399" cy="5431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277"/>
              </a:lnSpc>
            </a:pPr>
            <a:r>
              <a:rPr lang="en-US" sz="4688" kern="0" spc="-23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112 casos (16%)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666750" y="3923586"/>
            <a:ext cx="5262563" cy="222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</a:pPr>
            <a: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Violência Sexual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6167438" y="1752600"/>
            <a:ext cx="5548313" cy="1876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453188" y="2588300"/>
            <a:ext cx="3894770" cy="5431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277"/>
              </a:lnSpc>
            </a:pPr>
            <a:r>
              <a:rPr lang="en-US" sz="4688" kern="0" spc="-23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49 casos (7%)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6357938" y="1904286"/>
            <a:ext cx="5262563" cy="222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</a:pPr>
            <a: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Importunação Sexual</a:t>
            </a:r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6167438" y="3771900"/>
            <a:ext cx="5548313" cy="1876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6453188" y="4607600"/>
            <a:ext cx="4621879" cy="5431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277"/>
              </a:lnSpc>
            </a:pPr>
            <a:r>
              <a:rPr lang="en-US" sz="4688" kern="0" spc="-23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161 casos (23,1%)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6357938" y="3923586"/>
            <a:ext cx="5262563" cy="222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</a:pPr>
            <a:r>
              <a:rPr lang="en-US" sz="1500" kern="0" spc="-90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Total Violência Sexual</a:t>
            </a:r>
            <a:endParaRPr lang="en-US" dirty="0"/>
          </a:p>
        </p:txBody>
      </p:sp>
      <p:sp>
        <p:nvSpPr>
          <p:cNvPr id="16" name="Shape 14"/>
          <p:cNvSpPr/>
          <p:nvPr/>
        </p:nvSpPr>
        <p:spPr>
          <a:xfrm>
            <a:off x="0" y="6124575"/>
            <a:ext cx="12192000" cy="73342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3567589" y="6367582"/>
            <a:ext cx="5056823" cy="2446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Quase 1 em cada 4 atendimentos é de natureza sexual.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Análise Detalhada da Violência Sexual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Foco em Violência e Importunação Sexual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952500" y="2064067"/>
            <a:ext cx="5048250" cy="116050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278"/>
              </a:lnSpc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Predominância no Âmbito Familiar e de Rede</a:t>
            </a:r>
            <a:b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de Confiança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maioria dos casos envolve figuras paternas (pai,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padrasto), totalizando 36 casos de violência sexual.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6286500" y="2064067"/>
            <a:ext cx="5160411" cy="303109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278"/>
              </a:lnSpc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Implicações para Vítimas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Dificuldade de denúncia devido à dependência, medo,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culpa e silenciamento .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357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Lei Joana Maranhão 12.650/2012 que reconhece 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complexidade do trauma infantil garantindo que a vítima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tenha tempo d maturação necessaria para processar 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violência e buscar justiça na vida adulta,impedindo que o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agressor seja beneficiado pelo silencio imposto durante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 infancia da vítima.  Prescrição comeca a contar a partir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 vitima completar 18 anos, e não mais a partir da data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do fato.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0" y="5876925"/>
            <a:ext cx="12192000" cy="98107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2362200" y="6119932"/>
            <a:ext cx="7467600" cy="48934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 natureza íntima das relações agressor-vítima em casos de violência sexual e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importunação sexual cria barreiras significativas para a denúncia e busca por ajuda.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9095"/>
            <a:ext cx="11334750" cy="5562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Ameaças Dentro da Rede de Confiança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43940"/>
            <a:ext cx="11334750" cy="2906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89"/>
              </a:lnSpc>
              <a:spcBef>
                <a:spcPts val="838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Amigos e Pessoas Próximas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1752600"/>
            <a:ext cx="4476750" cy="36480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a person looking concerned while being surrounded by shadowy figures"/>
          <p:cNvPicPr>
            <a:picLocks noChangeAspect="1"/>
          </p:cNvPicPr>
          <p:nvPr/>
        </p:nvPicPr>
        <p:blipFill>
          <a:blip r:embed="rId3"/>
          <a:srcRect t="21488" b="21488"/>
          <a:stretch/>
        </p:blipFill>
        <p:spPr>
          <a:xfrm>
            <a:off x="476250" y="1752600"/>
            <a:ext cx="4476750" cy="36480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429250" y="2840355"/>
            <a:ext cx="6286500" cy="147923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278"/>
              </a:lnSpc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Violência Sexual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27 casos envolvendo amigos e pessoas próximas.</a:t>
            </a:r>
            <a:endParaRPr lang="en-US" dirty="0"/>
          </a:p>
          <a:p>
            <a:pPr marL="241300" indent="-241300" algn="l">
              <a:lnSpc>
                <a:spcPts val="2278"/>
              </a:lnSpc>
              <a:spcBef>
                <a:spcPts val="2045"/>
              </a:spcBef>
              <a:buSzPct val="100000"/>
              <a:buChar char="•"/>
            </a:pPr>
            <a:r>
              <a:rPr lang="en-US" sz="195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Importunação Sexual</a:t>
            </a:r>
            <a:endParaRPr lang="en-US" dirty="0"/>
          </a:p>
          <a:p>
            <a:pPr marL="241300" lvl="1" indent="0" algn="l">
              <a:lnSpc>
                <a:spcPts val="2080"/>
              </a:lnSpc>
              <a:spcBef>
                <a:spcPts val="415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19 casos envolvendo amigos e pessoas próximas.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0" y="5876925"/>
            <a:ext cx="12192000" cy="981075"/>
          </a:xfrm>
          <a:prstGeom prst="rect">
            <a:avLst/>
          </a:prstGeom>
          <a:solidFill>
            <a:srgbClr val="222222"/>
          </a:solidFill>
          <a:ln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2724150" y="6119932"/>
            <a:ext cx="6743700" cy="48934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927"/>
              </a:lnSpc>
            </a:pP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O risco se estende para além dos laços sanguíneos, evidenciando que a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rede social e de confiança pode, infelizmente, ser um vetor para a violência.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139CE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2038</Words>
  <Application>Microsoft Office PowerPoint</Application>
  <PresentationFormat>Widescreen</PresentationFormat>
  <Paragraphs>197</Paragraphs>
  <Slides>29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Inter Bold</vt:lpstr>
      <vt:lpstr>Inter Medium</vt:lpstr>
      <vt:lpstr>Inter SemiBold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Pública  Violência Infantil</dc:title>
  <dc:subject>Audiência Pública  Violência Infantil</dc:subject>
  <dc:creator>Gerusa Macedo</dc:creator>
  <cp:lastModifiedBy>Gerusa da C. Martins Macedo</cp:lastModifiedBy>
  <cp:revision>2</cp:revision>
  <dcterms:created xsi:type="dcterms:W3CDTF">2026-02-26T03:23:03Z</dcterms:created>
  <dcterms:modified xsi:type="dcterms:W3CDTF">2026-02-26T05:06:03Z</dcterms:modified>
</cp:coreProperties>
</file>